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24"/>
  </p:notesMasterIdLst>
  <p:handoutMasterIdLst>
    <p:handoutMasterId r:id="rId25"/>
  </p:handoutMasterIdLst>
  <p:sldIdLst>
    <p:sldId id="278" r:id="rId3"/>
    <p:sldId id="256" r:id="rId4"/>
    <p:sldId id="271" r:id="rId5"/>
    <p:sldId id="274" r:id="rId6"/>
    <p:sldId id="272" r:id="rId7"/>
    <p:sldId id="277" r:id="rId8"/>
    <p:sldId id="280" r:id="rId9"/>
    <p:sldId id="279" r:id="rId10"/>
    <p:sldId id="275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3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E4717-EF20-4E5D-B3C7-BCBD4485F4FB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B842-8B5E-4D6C-AD69-34A91EBF6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1019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B9DAB5-94ED-4521-BA9A-7DF879CFB6E2}" type="datetimeFigureOut">
              <a:rPr lang="en-US"/>
              <a:pPr>
                <a:defRPr/>
              </a:pPr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3C62EA-E03D-4903-99C8-6E3FFB702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2315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3C62EA-E03D-4903-99C8-6E3FFB702D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98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B0D3-F9E1-4C4C-9204-B972EE1365C3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E66D-0F1D-45F1-A17D-09B853F0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339658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9C0-9653-4213-98B1-2162F8878544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3EB1-0E94-43D2-B806-8E2D0D5E2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62422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0E22-561C-406A-B02C-4484270863FC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B28C-7AFE-49A8-BB57-E4F652168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35954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86F17-1863-4D3E-8352-D67B787FB944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AB7-7F5A-4BF2-A035-6815CE2179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DBE8-BBAA-4236-9FC9-EBD90A11083B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10027-606F-4AC1-9310-7C4B9B9B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2BE9C-65B4-4469-B6D3-59F1AAE03774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A3AAD-A1AF-45A6-91C1-1713D15F6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063E0-0BD5-4C06-BB4B-C02B43A4B15E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EC23A-2107-43C1-8F4F-068ACF9D0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57F10-0724-43FC-97A6-1F23FEE0D08A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F79F5-F5EC-4E8B-8B4B-6D5F0D685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32A3F-8E0B-4E3C-BA32-9FFEECBC2BE1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4C166B-3A9A-4E8B-A867-8B5EBD68DC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4A889-7ED2-476E-9F25-BC307BE9C55A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9348E-8A4B-4A9F-AB77-7019C6DF8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AABDFD-87F8-4436-A770-86903A6200E8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54AD9F5-3CD7-4AEF-A125-AFA973688D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C7C8-7181-4275-A547-9AFF182C034D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BA76-0D2A-4DDC-B650-36182F208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453619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B35E70DE-6D78-4076-8F30-2BC79B6C3EC5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B27C-BDFC-435F-B172-E1EE80542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ABCF0-B818-4BAD-AB6C-2D7F091B7CB4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2B38-F0D5-4C2E-B4EB-A4C34CDC7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33F69-4EE2-43B9-940D-94B21FE54EF7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6586D-7FC6-44B4-98F6-F3D76A52B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7E7C-B167-4EDA-9F9D-8FEC7306B490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084A-85C6-41DD-869C-AE3E61472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56382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9B5C-8DF7-4B96-AD9B-3F1A53189255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A827-A0B7-4490-AE05-018A6EE5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46534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9DB9-D7F9-44B3-BD39-04FE840F45F6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9BD9-1478-4C26-93DD-C05D4DE0B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29959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AEDE-0F63-4BCF-BB9D-FDE0D656E34C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EE5F-432F-4A2A-9A06-E96CE4F7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076483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B647-79C0-4F10-90E9-CF83D0F36F45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AAC2-47B6-4D89-8BC9-5A6370FBF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557328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0C1B-E524-4319-B5C4-231A1BCE74AD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CE01-186E-4816-9318-13EF3161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79502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2E32-DCF8-4D55-8BE6-638F7936191D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AF27-ABC4-4C24-8C82-D7466648D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61505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9204D-763A-4365-BE10-F16045E36E9B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DE07B-8A07-4C7E-A638-D2EB12389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3" r:id="rId2"/>
    <p:sldLayoutId id="2147483696" r:id="rId3"/>
    <p:sldLayoutId id="2147483682" r:id="rId4"/>
    <p:sldLayoutId id="2147483697" r:id="rId5"/>
    <p:sldLayoutId id="2147483681" r:id="rId6"/>
    <p:sldLayoutId id="2147483680" r:id="rId7"/>
    <p:sldLayoutId id="2147483698" r:id="rId8"/>
    <p:sldLayoutId id="2147483679" r:id="rId9"/>
    <p:sldLayoutId id="2147483678" r:id="rId10"/>
    <p:sldLayoutId id="2147483677" r:id="rId11"/>
  </p:sldLayoutIdLst>
  <p:transition>
    <p:randomBar dir="vert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769204D-763A-4365-BE10-F16045E36E9B}" type="datetime1">
              <a:rPr lang="en-US" smtClean="0"/>
              <a:pPr>
                <a:defRPr/>
              </a:pPr>
              <a:t>7/2/2013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8DDE07B-8A07-4C7E-A638-D2EB12389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randomBar dir="vert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prstTxWarp prst="textDeflate">
              <a:avLst/>
            </a:prstTxWarp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r-PK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بِسْمِ اللہِ الرَّحْمٰنِ </a:t>
            </a:r>
            <a:r>
              <a:rPr lang="ur-PK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الرَّحِیمِ</a:t>
            </a:r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Welcome . . 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 (ICPC)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7848600" cy="19272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Configuration of Desktop/Laptop for Internet Connectivity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Assigning IP Address in Windows 7 &amp; Windows XP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200" y="19050"/>
            <a:ext cx="49530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792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u="sng" dirty="0" smtClean="0"/>
              <a:t>Assigning IP Address in Windows 7</a:t>
            </a:r>
            <a:endParaRPr lang="en-US" sz="3200" u="sng" dirty="0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1828800"/>
            <a:ext cx="2971800" cy="3352800"/>
          </a:xfrm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6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2971800" y="3059113"/>
            <a:ext cx="56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/>
              <a:t>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19050"/>
            <a:ext cx="47244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3"/>
            <a:ext cx="8229600" cy="10366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u="sng" dirty="0" smtClean="0"/>
              <a:t>Press “Change Adapter Settings”</a:t>
            </a:r>
            <a:endParaRPr lang="en-US" sz="3600" u="sng" dirty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1447800"/>
            <a:ext cx="8915400" cy="5181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19050"/>
            <a:ext cx="48006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u="sng" dirty="0" smtClean="0"/>
              <a:t>Right Click on “LAN”   then “Properties</a:t>
            </a:r>
            <a:r>
              <a:rPr lang="en-US" sz="2400" b="1" u="sng" dirty="0"/>
              <a:t>” &amp; “Check TCP/IPV4”</a:t>
            </a: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13" y="2657475"/>
            <a:ext cx="4802187" cy="2762250"/>
          </a:xfrm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039938" y="1120775"/>
            <a:ext cx="70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u="sng"/>
              <a:t>01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7162800" y="1143000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u="sng"/>
              <a:t>02</a:t>
            </a:r>
          </a:p>
        </p:txBody>
      </p:sp>
      <p:pic>
        <p:nvPicPr>
          <p:cNvPr id="337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909763"/>
            <a:ext cx="39624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19050"/>
            <a:ext cx="44958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u="sng" dirty="0" smtClean="0"/>
              <a:t>Select “use the following IP” &amp; Fill: IP Address/Subnet Mask/ Default Gateway &amp; Provided </a:t>
            </a:r>
            <a:r>
              <a:rPr lang="en-US" sz="2000" b="1" u="sng" dirty="0" err="1" smtClean="0"/>
              <a:t>DNSes</a:t>
            </a:r>
            <a:endParaRPr lang="en-US" sz="2000" b="1" u="sng" dirty="0"/>
          </a:p>
        </p:txBody>
      </p:sp>
      <p:pic>
        <p:nvPicPr>
          <p:cNvPr id="34819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6775" y="1752600"/>
            <a:ext cx="4391025" cy="4876800"/>
          </a:xfrm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811338" y="1066800"/>
            <a:ext cx="70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u="sng"/>
              <a:t>01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535738" y="1044575"/>
            <a:ext cx="70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u="sng"/>
              <a:t>02</a:t>
            </a:r>
          </a:p>
        </p:txBody>
      </p:sp>
      <p:pic>
        <p:nvPicPr>
          <p:cNvPr id="3482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4825"/>
            <a:ext cx="43434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19050"/>
            <a:ext cx="47244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Assigning IP Address in Windows XP</a:t>
            </a:r>
            <a:endParaRPr lang="en-US" u="sng" dirty="0"/>
          </a:p>
        </p:txBody>
      </p:sp>
      <p:pic>
        <p:nvPicPr>
          <p:cNvPr id="3584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43200" y="2424113"/>
            <a:ext cx="3276600" cy="28924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19050"/>
            <a:ext cx="48006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>Click on “TCP/IP”, “properties” &amp; Assign Provided IP Address</a:t>
            </a:r>
            <a:endParaRPr lang="en-US" sz="2400" dirty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13" y="1600200"/>
            <a:ext cx="4344987" cy="4800600"/>
          </a:xfrm>
        </p:spPr>
      </p:pic>
      <p:pic>
        <p:nvPicPr>
          <p:cNvPr id="368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19050"/>
            <a:ext cx="47244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unched Tape 26"/>
          <p:cNvSpPr/>
          <p:nvPr/>
        </p:nvSpPr>
        <p:spPr>
          <a:xfrm>
            <a:off x="5791200" y="1447800"/>
            <a:ext cx="3200400" cy="2438400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The YELLOW  Triangle ICON is usually shown: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TCP/IP Settings misconfigured or not configured.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E.g. WRONG DNS, WRONG SUBNET/VLAN etc.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u="sng" smtClean="0"/>
              <a:t>Most Common Errors Notifications </a:t>
            </a:r>
          </a:p>
        </p:txBody>
      </p:sp>
      <p:pic>
        <p:nvPicPr>
          <p:cNvPr id="378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5400675" cy="2724150"/>
          </a:xfrm>
        </p:spPr>
      </p:pic>
      <p:pic>
        <p:nvPicPr>
          <p:cNvPr id="378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4475" y="5334000"/>
            <a:ext cx="336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4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689600"/>
            <a:ext cx="2501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200400" y="3352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5118100"/>
            <a:ext cx="3810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62484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4572000"/>
            <a:ext cx="533400" cy="1066800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09800" y="4876800"/>
            <a:ext cx="822325" cy="155416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429000" y="4876800"/>
            <a:ext cx="5029200" cy="685800"/>
          </a:xfrm>
          <a:prstGeom prst="curvedConnector3">
            <a:avLst>
              <a:gd name="adj1" fmla="val 1320"/>
            </a:avLst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562600" y="91440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3819" y="449580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02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810000" y="2819400"/>
            <a:ext cx="1828800" cy="6858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0962" y="19050"/>
            <a:ext cx="4922838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u="sng" dirty="0" smtClean="0"/>
              <a:t>Verifying/Troubleshooting Network Connectivity</a:t>
            </a:r>
            <a:endParaRPr lang="en-US" sz="3200" u="sng" dirty="0"/>
          </a:p>
        </p:txBody>
      </p:sp>
      <p:pic>
        <p:nvPicPr>
          <p:cNvPr id="389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6432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6405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3"/>
          <p:cNvSpPr txBox="1">
            <a:spLocks noChangeArrowheads="1"/>
          </p:cNvSpPr>
          <p:nvPr/>
        </p:nvSpPr>
        <p:spPr bwMode="auto">
          <a:xfrm>
            <a:off x="6561138" y="1930400"/>
            <a:ext cx="2735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u="sng"/>
              <a:t>PING DEFAULT GATEWAY:</a:t>
            </a:r>
          </a:p>
          <a:p>
            <a:r>
              <a:rPr lang="en-US" sz="1600"/>
              <a:t>&gt;ping 172.16.99.254</a:t>
            </a:r>
          </a:p>
        </p:txBody>
      </p:sp>
      <p:sp>
        <p:nvSpPr>
          <p:cNvPr id="38918" name="TextBox 15"/>
          <p:cNvSpPr txBox="1">
            <a:spLocks noChangeArrowheads="1"/>
          </p:cNvSpPr>
          <p:nvPr/>
        </p:nvSpPr>
        <p:spPr bwMode="auto">
          <a:xfrm>
            <a:off x="6553200" y="3886200"/>
            <a:ext cx="2540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700" u="sng"/>
              <a:t>PING DNS1 &amp; DNS2 IP:</a:t>
            </a:r>
          </a:p>
          <a:p>
            <a:r>
              <a:rPr lang="en-US" sz="1700"/>
              <a:t>&gt;ping 172.16.100.220</a:t>
            </a:r>
          </a:p>
          <a:p>
            <a:r>
              <a:rPr lang="en-US" sz="1700"/>
              <a:t>&gt;ping 172.16.100.3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5000" y="15240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1905000" y="4572000"/>
            <a:ext cx="114300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0" y="3396868"/>
            <a:ext cx="114300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8" y="5743575"/>
            <a:ext cx="6405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5000" y="5705475"/>
            <a:ext cx="114300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27800" y="5791200"/>
            <a:ext cx="2540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700" u="sng"/>
              <a:t>PING A website:</a:t>
            </a:r>
          </a:p>
          <a:p>
            <a:r>
              <a:rPr lang="en-US" sz="1700"/>
              <a:t>&gt;ping www.yahoo.com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6500" y="19050"/>
            <a:ext cx="50673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>PRECAUTIONS BEFORE PANIC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8266558"/>
              </p:ext>
            </p:extLst>
          </p:nvPr>
        </p:nvGraphicFramePr>
        <p:xfrm>
          <a:off x="228600" y="1219202"/>
          <a:ext cx="8686800" cy="492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41160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THIS</a:t>
                      </a:r>
                      <a:r>
                        <a:rPr lang="en-US" sz="1400" baseline="0" dirty="0" smtClean="0"/>
                        <a:t> CHECKLIST SHOULD ALWAYS BE VERIFIED BEFORE RAISING ANY COMPLAIN</a:t>
                      </a:r>
                      <a:endParaRPr lang="en-US" sz="1400" dirty="0"/>
                    </a:p>
                  </a:txBody>
                  <a:tcPr/>
                </a:tc>
              </a:tr>
              <a:tr h="41160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CHECK</a:t>
                      </a:r>
                      <a:r>
                        <a:rPr lang="en-US" sz="1400" baseline="0" dirty="0" smtClean="0"/>
                        <a:t> IF THE NETWORK CABLE IS PLUGGED IN THE LAN CARD/SWITCH/BASE I/O</a:t>
                      </a:r>
                    </a:p>
                  </a:txBody>
                  <a:tcPr/>
                </a:tc>
              </a:tr>
              <a:tr h="57512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IF THE CABLE IS</a:t>
                      </a:r>
                      <a:r>
                        <a:rPr lang="en-US" sz="1400" baseline="0" dirty="0" smtClean="0"/>
                        <a:t> PLUGGED BUT NO INTERNET ACCESS PLEASE CHECK IF THE SWITCH IS ON OR NOT</a:t>
                      </a:r>
                      <a:endParaRPr lang="en-US" sz="1400" dirty="0"/>
                    </a:p>
                  </a:txBody>
                  <a:tcPr/>
                </a:tc>
              </a:tr>
              <a:tr h="57512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IF THE SWITCH IS ON BUT INTERNET IS NOT WORKING PLEASE CHECK YOUR TCP/IP SETTINGS AND IP ADDRESSES, DNS SERVER, DEFAULT GATEWAY</a:t>
                      </a:r>
                      <a:r>
                        <a:rPr lang="en-US" sz="1400" baseline="0" dirty="0" smtClean="0"/>
                        <a:t> ARE CORRECT</a:t>
                      </a:r>
                      <a:endParaRPr lang="en-US" sz="1400" dirty="0"/>
                    </a:p>
                  </a:txBody>
                  <a:tcPr/>
                </a:tc>
              </a:tr>
              <a:tr h="41160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IF ALL</a:t>
                      </a:r>
                      <a:r>
                        <a:rPr lang="en-US" sz="1400" baseline="0" dirty="0" smtClean="0"/>
                        <a:t> IS CORRECTLY CONFIGURED, PLEASE PING YOUR DEFAULT GATEWAY</a:t>
                      </a:r>
                      <a:endParaRPr lang="en-US" sz="1400" dirty="0"/>
                    </a:p>
                  </a:txBody>
                  <a:tcPr/>
                </a:tc>
              </a:tr>
              <a:tr h="57512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IF DEFAULT GATEWAY</a:t>
                      </a:r>
                      <a:r>
                        <a:rPr lang="en-US" sz="1400" baseline="0" dirty="0" smtClean="0"/>
                        <a:t> PING FAILS CONTACT THE ICPC TO CHECK IF IT IS CORRECLTY CONFIGURED</a:t>
                      </a:r>
                      <a:endParaRPr lang="en-US" sz="1400" dirty="0"/>
                    </a:p>
                  </a:txBody>
                  <a:tcPr/>
                </a:tc>
              </a:tr>
              <a:tr h="57512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ALSO CHECK THE NEIGHBOR PCS IF THE SAME SITUATION FOUND PLEASE INFORM ICPC STAFF AT: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="1" u="sng" baseline="0" dirty="0" smtClean="0"/>
                        <a:t>(2095 FOR LOWER DEPARTMENTS; 6028 FOR UPPER DEPARTMENTS)</a:t>
                      </a:r>
                      <a:endParaRPr lang="en-US" sz="1400" b="1" u="sng" dirty="0"/>
                    </a:p>
                  </a:txBody>
                  <a:tcPr/>
                </a:tc>
              </a:tr>
              <a:tr h="81194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IF GATEWAY PING</a:t>
                      </a:r>
                      <a:r>
                        <a:rPr lang="en-US" sz="1400" baseline="0" dirty="0" smtClean="0"/>
                        <a:t> IS SUCCESSFUL, THEN PING DNS SERVERS (172.16.100.220 &amp; 172.16.100.3) IF PING SUCCEDS BUT NO BROWSING CHECK YOUR TCP/IP SETTINGS AND CORRECT YOUR DNS SERVERS WITH ABOVE IP ADDRESSES</a:t>
                      </a:r>
                      <a:endParaRPr lang="en-US" sz="1400" dirty="0"/>
                    </a:p>
                  </a:txBody>
                  <a:tcPr/>
                </a:tc>
              </a:tr>
              <a:tr h="57512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 smtClean="0"/>
                        <a:t>IF NOTHING WORKS ANY</a:t>
                      </a:r>
                      <a:r>
                        <a:rPr lang="en-US" sz="1400" baseline="0" dirty="0" smtClean="0"/>
                        <a:t> OF THE ABOVE MENTIONED THINGS PLEASE INFORM ICPC TEAM(S)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19050"/>
            <a:ext cx="4724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8194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cap="none" dirty="0" smtClean="0">
                <a:latin typeface="Aharoni" pitchFamily="2" charset="-79"/>
                <a:cs typeface="Aharoni" pitchFamily="2" charset="-79"/>
              </a:rPr>
              <a:t>N</a:t>
            </a:r>
            <a:r>
              <a:rPr lang="en-US" sz="4000" cap="none" dirty="0" smtClean="0">
                <a:latin typeface="Aharoni" pitchFamily="2" charset="-79"/>
                <a:cs typeface="Aharoni" pitchFamily="2" charset="-79"/>
              </a:rPr>
              <a:t>ETWORK CONNECTIVITY</a:t>
            </a: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2800" cap="none" dirty="0" smtClean="0"/>
              <a:t>CONCEPTS, ISSUES, </a:t>
            </a:r>
            <a:br>
              <a:rPr lang="en-US" sz="2800" cap="none" dirty="0" smtClean="0"/>
            </a:br>
            <a:r>
              <a:rPr lang="en-US" sz="2800" cap="none" dirty="0" smtClean="0"/>
              <a:t>INVESTIGATION and TROUBLESHOOTING.</a:t>
            </a: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 smtClean="0">
                <a:latin typeface="Arial Black" pitchFamily="34" charset="0"/>
              </a:rPr>
              <a:t>A </a:t>
            </a:r>
            <a:r>
              <a:rPr lang="en-US" sz="4000" cap="none" dirty="0" smtClean="0">
                <a:latin typeface="Arial Black" pitchFamily="34" charset="0"/>
              </a:rPr>
              <a:t>TRAINING FOR MUET </a:t>
            </a:r>
            <a:r>
              <a:rPr lang="en-US" sz="4000" cap="none" dirty="0" smtClean="0">
                <a:latin typeface="Arial Black" pitchFamily="34" charset="0"/>
              </a:rPr>
              <a:t>IT STAFF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19050"/>
            <a:ext cx="4724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876800"/>
            <a:ext cx="670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itchFamily="66" charset="0"/>
              </a:rPr>
              <a:t>Designed By: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</a:t>
            </a:r>
            <a:r>
              <a:rPr lang="en-US" dirty="0" smtClean="0">
                <a:latin typeface="Bodoni MT Black" pitchFamily="18" charset="0"/>
              </a:rPr>
              <a:t>TEAM ICPC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u="sng" dirty="0" smtClean="0"/>
              <a:t>After training you should be able to do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 the fundamental</a:t>
            </a:r>
            <a:r>
              <a:rPr lang="en-US" dirty="0" smtClean="0"/>
              <a:t> Concepts </a:t>
            </a:r>
            <a:r>
              <a:rPr lang="en-US" dirty="0" smtClean="0"/>
              <a:t>of Networks, and n</a:t>
            </a:r>
            <a:r>
              <a:rPr lang="en-US" dirty="0" smtClean="0"/>
              <a:t>ature </a:t>
            </a:r>
            <a:r>
              <a:rPr lang="en-US" dirty="0" smtClean="0"/>
              <a:t>of </a:t>
            </a:r>
            <a:r>
              <a:rPr lang="en-US" dirty="0" smtClean="0"/>
              <a:t>basis network connectivity problems.</a:t>
            </a:r>
          </a:p>
          <a:p>
            <a:endParaRPr lang="en-US" dirty="0" smtClean="0"/>
          </a:p>
          <a:p>
            <a:r>
              <a:rPr lang="en-US" dirty="0" smtClean="0"/>
              <a:t>How to </a:t>
            </a:r>
            <a:r>
              <a:rPr lang="en-US" dirty="0" smtClean="0"/>
              <a:t>display and investigate if IP ADDRESS SETTINGS are correct, How to correct them if they’re not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Checking </a:t>
            </a:r>
            <a:r>
              <a:rPr lang="en-US" dirty="0" smtClean="0"/>
              <a:t>connectivity with the network and default gateway</a:t>
            </a:r>
          </a:p>
          <a:p>
            <a:endParaRPr lang="en-US" dirty="0" smtClean="0"/>
          </a:p>
          <a:p>
            <a:r>
              <a:rPr lang="en-US" dirty="0" smtClean="0"/>
              <a:t>Checking </a:t>
            </a:r>
            <a:r>
              <a:rPr lang="en-US" dirty="0" smtClean="0"/>
              <a:t>Connectivity with the Internet from CMD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coordinate with the right technical person of ICPC for any complex </a:t>
            </a:r>
            <a:r>
              <a:rPr lang="en-US" dirty="0" smtClean="0"/>
              <a:t>situation EXT: 2094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38400" y="76200"/>
            <a:ext cx="49530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Thank you. . .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19050"/>
            <a:ext cx="48006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  <p:pic>
        <p:nvPicPr>
          <p:cNvPr id="5" name="Picture 2" descr="C:\Users\ICPC1\Desktop\last slide\file-for-bankruptcy-300x1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86230"/>
            <a:ext cx="781050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Target Audience 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Senior IT Assistants / IT Assistants</a:t>
            </a:r>
          </a:p>
          <a:p>
            <a:r>
              <a:rPr lang="en-US" dirty="0" smtClean="0"/>
              <a:t>LAN / IT Technicians</a:t>
            </a:r>
          </a:p>
          <a:p>
            <a:r>
              <a:rPr lang="en-US" dirty="0" smtClean="0"/>
              <a:t>Clerk-Cum-PC Operators</a:t>
            </a:r>
          </a:p>
          <a:p>
            <a:r>
              <a:rPr lang="en-US" dirty="0" smtClean="0"/>
              <a:t>Individuals </a:t>
            </a:r>
            <a:r>
              <a:rPr lang="en-US" dirty="0" smtClean="0"/>
              <a:t>having </a:t>
            </a:r>
            <a:r>
              <a:rPr lang="en-US" dirty="0" smtClean="0"/>
              <a:t>IT </a:t>
            </a:r>
            <a:r>
              <a:rPr lang="en-US" dirty="0" smtClean="0"/>
              <a:t>Knowledge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0" y="0"/>
            <a:ext cx="45720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Training Theme</a:t>
            </a:r>
          </a:p>
          <a:p>
            <a:r>
              <a:rPr lang="en-US" dirty="0" smtClean="0"/>
              <a:t>An Introduction </a:t>
            </a:r>
            <a:r>
              <a:rPr lang="en-US" dirty="0" smtClean="0"/>
              <a:t>to ICP </a:t>
            </a:r>
            <a:r>
              <a:rPr lang="en-US" dirty="0" smtClean="0"/>
              <a:t>Center and its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Job Responsibilities of an IT Assistant</a:t>
            </a:r>
            <a:endParaRPr lang="ur-PK" dirty="0" smtClean="0"/>
          </a:p>
          <a:p>
            <a:r>
              <a:rPr lang="en-US" dirty="0" smtClean="0"/>
              <a:t>Basic Network Concepts. </a:t>
            </a:r>
            <a:endParaRPr lang="en-US" dirty="0" smtClean="0"/>
          </a:p>
          <a:p>
            <a:r>
              <a:rPr lang="en-US" dirty="0" smtClean="0"/>
              <a:t>Common IT issues &amp; Complains at MUET</a:t>
            </a:r>
          </a:p>
          <a:p>
            <a:r>
              <a:rPr lang="en-US" dirty="0" smtClean="0"/>
              <a:t>Configuration of Desktop / Laptop for Internet Connectivity</a:t>
            </a:r>
          </a:p>
          <a:p>
            <a:r>
              <a:rPr lang="en-US" dirty="0" smtClean="0"/>
              <a:t>Assigning IP Address in Windows XP &amp; Windows 7</a:t>
            </a:r>
          </a:p>
          <a:p>
            <a:r>
              <a:rPr lang="en-US" dirty="0" smtClean="0"/>
              <a:t>Some Common Errors Notifications</a:t>
            </a:r>
          </a:p>
          <a:p>
            <a:r>
              <a:rPr lang="en-US" dirty="0" smtClean="0"/>
              <a:t>Verifying/Troubleshooting Network Connectivity</a:t>
            </a:r>
          </a:p>
          <a:p>
            <a:r>
              <a:rPr lang="en-US" dirty="0" smtClean="0"/>
              <a:t>Precautions before </a:t>
            </a:r>
            <a:r>
              <a:rPr lang="en-US" dirty="0" smtClean="0"/>
              <a:t>panic</a:t>
            </a:r>
          </a:p>
          <a:p>
            <a:r>
              <a:rPr lang="en-US" dirty="0" smtClean="0"/>
              <a:t>Questions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19050"/>
            <a:ext cx="4724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9485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Theme</a:t>
            </a:r>
            <a:endParaRPr lang="en-US" u="sng" dirty="0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To </a:t>
            </a:r>
            <a:r>
              <a:rPr lang="en-US" sz="2800" dirty="0" smtClean="0"/>
              <a:t>Enhance </a:t>
            </a:r>
            <a:r>
              <a:rPr lang="en-US" sz="2800" dirty="0" smtClean="0"/>
              <a:t>the Skills of IT </a:t>
            </a:r>
            <a:r>
              <a:rPr lang="en-US" sz="2800" dirty="0" smtClean="0"/>
              <a:t>Personnel </a:t>
            </a:r>
            <a:r>
              <a:rPr lang="en-US" sz="2800" dirty="0" smtClean="0"/>
              <a:t>at </a:t>
            </a:r>
            <a:r>
              <a:rPr lang="en-US" sz="2800" dirty="0" smtClean="0"/>
              <a:t>MUET.</a:t>
            </a:r>
          </a:p>
          <a:p>
            <a:endParaRPr lang="en-US" sz="2800" dirty="0" smtClean="0"/>
          </a:p>
          <a:p>
            <a:r>
              <a:rPr lang="en-US" sz="2800" dirty="0" smtClean="0"/>
              <a:t>Polish the skills of I.T Workforce of MUET, to enable them investigate and Troubleshoot the network connectivity in case of any issue.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To ensure the smooth and uninterrupted network/voice services, by engaging the I.T staff and getting best out of them.</a:t>
            </a:r>
            <a:endParaRPr lang="en-US" sz="2800" dirty="0" smtClean="0"/>
          </a:p>
          <a:p>
            <a:pPr>
              <a:buFont typeface="Arial" charset="0"/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0"/>
            <a:ext cx="45720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Introduction TO ICPC 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dirty="0" smtClean="0"/>
              <a:t>The Information Communication &amp; Processing Center is the HUB of various IT Services to MUET</a:t>
            </a:r>
          </a:p>
          <a:p>
            <a:pPr lvl="1"/>
            <a:r>
              <a:rPr lang="en-US" dirty="0" smtClean="0"/>
              <a:t>Primarily ICPC provides Data &amp; Voice Services in order to facilitate the interdepartmental communication with 1000+ Data points and 500+ voice points</a:t>
            </a:r>
          </a:p>
          <a:p>
            <a:pPr lvl="1"/>
            <a:r>
              <a:rPr lang="en-US" dirty="0" smtClean="0"/>
              <a:t>All the departments are physically connected  with ICPC backbone via fiber optical cable, providing Gigabit Ethernet speed.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Admin Block;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the institutes, departments &amp; directorates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the hostels.</a:t>
            </a:r>
          </a:p>
          <a:p>
            <a:pPr lvl="1"/>
            <a:r>
              <a:rPr lang="en-US" dirty="0" smtClean="0"/>
              <a:t>For local voice services around campus ICPC uses latest EPABX.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Along with this ICPC has also deployed Wireless Internet connectivity within or outside of various departments.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0"/>
            <a:ext cx="49530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&amp; COMMUNICATION PROCESSING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6781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I.T Assistants; WHAT DO THEY DO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user level technical support for </a:t>
            </a:r>
            <a:r>
              <a:rPr lang="en-US" dirty="0" smtClean="0"/>
              <a:t>end-users, computers</a:t>
            </a:r>
            <a:r>
              <a:rPr lang="en-US" dirty="0" smtClean="0"/>
              <a:t>, printers, etc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Provide user level training on daily applications used, including, </a:t>
            </a:r>
            <a:r>
              <a:rPr lang="en-US" dirty="0" smtClean="0"/>
              <a:t>MS </a:t>
            </a:r>
            <a:r>
              <a:rPr lang="en-US" dirty="0" smtClean="0"/>
              <a:t>Word, MS Excel, MS Outlook, MS Publisher, Adobe Acrobat, and other basic </a:t>
            </a:r>
            <a:r>
              <a:rPr lang="en-US" dirty="0" err="1" smtClean="0"/>
              <a:t>cocepts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Assist </a:t>
            </a:r>
            <a:r>
              <a:rPr lang="en-US" dirty="0" smtClean="0"/>
              <a:t>with network </a:t>
            </a:r>
            <a:r>
              <a:rPr lang="en-US" dirty="0" smtClean="0"/>
              <a:t>connectivity and services, Troubleshoot </a:t>
            </a:r>
            <a:r>
              <a:rPr lang="en-US" dirty="0" smtClean="0"/>
              <a:t>end user hardware and software issues</a:t>
            </a:r>
          </a:p>
          <a:p>
            <a:endParaRPr lang="en-US" dirty="0" smtClean="0"/>
          </a:p>
          <a:p>
            <a:r>
              <a:rPr lang="en-US" dirty="0" smtClean="0"/>
              <a:t>Perform </a:t>
            </a:r>
            <a:r>
              <a:rPr lang="en-US" dirty="0" smtClean="0"/>
              <a:t>installations, repairs, and preventative maintenance on staff </a:t>
            </a:r>
            <a:r>
              <a:rPr lang="en-US" dirty="0" smtClean="0"/>
              <a:t>computers, </a:t>
            </a:r>
            <a:r>
              <a:rPr lang="en-US" dirty="0" smtClean="0"/>
              <a:t>repairing equipment and providing daily support for computer network users.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Basics.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IP /Subnet Mask</a:t>
            </a:r>
          </a:p>
          <a:p>
            <a:r>
              <a:rPr lang="en-US" dirty="0" smtClean="0"/>
              <a:t>Default Gateway</a:t>
            </a:r>
          </a:p>
          <a:p>
            <a:r>
              <a:rPr lang="en-US" dirty="0" smtClean="0"/>
              <a:t>PING</a:t>
            </a:r>
          </a:p>
          <a:p>
            <a:r>
              <a:rPr lang="en-US" dirty="0" smtClean="0"/>
              <a:t>DNS </a:t>
            </a:r>
            <a:endParaRPr lang="en-US" dirty="0" smtClean="0"/>
          </a:p>
          <a:p>
            <a:r>
              <a:rPr lang="en-US" dirty="0" smtClean="0"/>
              <a:t>NSLOOKUP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  <p:pic>
        <p:nvPicPr>
          <p:cNvPr id="2050" name="Picture 2" descr="http://wiki.freegeek.org/images/4/4e/Ethernet_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"/>
            <a:ext cx="3733800" cy="2486313"/>
          </a:xfrm>
          <a:prstGeom prst="rect">
            <a:avLst/>
          </a:prstGeom>
          <a:noFill/>
        </p:spPr>
      </p:pic>
      <p:pic>
        <p:nvPicPr>
          <p:cNvPr id="2052" name="Picture 4" descr="http://www.nwlab.net/guide2na/pics/ut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733800" cy="1752600"/>
          </a:xfrm>
          <a:prstGeom prst="rect">
            <a:avLst/>
          </a:prstGeom>
          <a:noFill/>
        </p:spPr>
      </p:pic>
      <p:pic>
        <p:nvPicPr>
          <p:cNvPr id="2056" name="Picture 8" descr="http://2.bp.blogspot.com/-gbzot45gt9o/Tc4e54H_OZI/AAAAAAAAAAU/DutP1UtDVUM/s1600/utp-network-cabl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267200"/>
            <a:ext cx="3721826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Common IT issues &amp; Complains at MUET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Internet access</a:t>
            </a:r>
          </a:p>
          <a:p>
            <a:r>
              <a:rPr lang="en-US" dirty="0" smtClean="0"/>
              <a:t>(Reasons: There are so many reasons) e.g.:</a:t>
            </a:r>
          </a:p>
          <a:p>
            <a:pPr lvl="1"/>
            <a:r>
              <a:rPr lang="en-US" dirty="0" smtClean="0"/>
              <a:t>Incorrect or Duplicate IP Address</a:t>
            </a:r>
          </a:p>
          <a:p>
            <a:pPr lvl="1"/>
            <a:r>
              <a:rPr lang="en-US" dirty="0" smtClean="0"/>
              <a:t>Wrong Default Gateway or Subnet mask</a:t>
            </a:r>
          </a:p>
          <a:p>
            <a:pPr lvl="1"/>
            <a:r>
              <a:rPr lang="en-US" dirty="0" smtClean="0"/>
              <a:t>Misspelled website names, blocked content opening</a:t>
            </a:r>
          </a:p>
          <a:p>
            <a:pPr lvl="1"/>
            <a:r>
              <a:rPr lang="en-US" dirty="0" smtClean="0"/>
              <a:t>Internet inaccessible overall the campus due to fault in Uplink</a:t>
            </a:r>
          </a:p>
          <a:p>
            <a:r>
              <a:rPr lang="en-US" dirty="0" smtClean="0"/>
              <a:t>Faulty Media</a:t>
            </a:r>
          </a:p>
          <a:p>
            <a:pPr lvl="1"/>
            <a:r>
              <a:rPr lang="en-US" dirty="0" smtClean="0"/>
              <a:t>Broken RJ-45 Connector &amp; Base I/O</a:t>
            </a:r>
          </a:p>
          <a:p>
            <a:pPr lvl="1"/>
            <a:r>
              <a:rPr lang="en-US" dirty="0" smtClean="0"/>
              <a:t>Ethernet Cable Malfunctioned</a:t>
            </a:r>
          </a:p>
          <a:p>
            <a:pPr lvl="1"/>
            <a:r>
              <a:rPr lang="en-US" dirty="0" smtClean="0"/>
              <a:t>Faulty LAN Card</a:t>
            </a:r>
            <a:endParaRPr lang="en-US" dirty="0"/>
          </a:p>
          <a:p>
            <a:r>
              <a:rPr lang="en-US" dirty="0" smtClean="0"/>
              <a:t>Connected but No Browsing</a:t>
            </a:r>
          </a:p>
          <a:p>
            <a:pPr lvl="1"/>
            <a:r>
              <a:rPr lang="en-US" dirty="0" smtClean="0"/>
              <a:t>Wrong DNS IP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19050"/>
            <a:ext cx="4724400" cy="438150"/>
          </a:xfrm>
        </p:spPr>
        <p:txBody>
          <a:bodyPr/>
          <a:lstStyle/>
          <a:p>
            <a:pPr>
              <a:defRPr/>
            </a:pPr>
            <a:r>
              <a:rPr lang="en-US" smtClean="0"/>
              <a:t>INFORMATION &amp; COMMUNICATION PROCESSING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0846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5677</TotalTime>
  <Words>932</Words>
  <Application>Microsoft Office PowerPoint</Application>
  <PresentationFormat>On-screen Show (4:3)</PresentationFormat>
  <Paragraphs>136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Technic</vt:lpstr>
      <vt:lpstr>بِسْمِ اللہِ الرَّحْمٰنِ الرَّحِیمِ</vt:lpstr>
      <vt:lpstr>NETWORK CONNECTIVITY CONCEPTS, ISSUES,  INVESTIGATION and TROUBLESHOOTING. A TRAINING FOR MUET IT STAFF</vt:lpstr>
      <vt:lpstr>Target Audience </vt:lpstr>
      <vt:lpstr>AGENDA</vt:lpstr>
      <vt:lpstr>Theme</vt:lpstr>
      <vt:lpstr>Introduction TO ICPC </vt:lpstr>
      <vt:lpstr>I.T Assistants; WHAT DO THEY DO ?</vt:lpstr>
      <vt:lpstr>Network Basics. . .</vt:lpstr>
      <vt:lpstr>Common IT issues &amp; Complains at MUET</vt:lpstr>
      <vt:lpstr>Configuration of Desktop/Laptop for Internet Connectivity</vt:lpstr>
      <vt:lpstr>Assigning IP Address in Windows 7</vt:lpstr>
      <vt:lpstr>Press “Change Adapter Settings”</vt:lpstr>
      <vt:lpstr>Right Click on “LAN”   then “Properties” &amp; “Check TCP/IPV4”</vt:lpstr>
      <vt:lpstr>Select “use the following IP” &amp; Fill: IP Address/Subnet Mask/ Default Gateway &amp; Provided DNSes</vt:lpstr>
      <vt:lpstr>Assigning IP Address in Windows XP</vt:lpstr>
      <vt:lpstr>Click on “TCP/IP”, “properties” &amp; Assign Provided IP Address</vt:lpstr>
      <vt:lpstr>Most Common Errors Notifications </vt:lpstr>
      <vt:lpstr>Verifying/Troubleshooting Network Connectivity</vt:lpstr>
      <vt:lpstr>PRECAUTIONS BEFORE PANIC</vt:lpstr>
      <vt:lpstr>After training you should be able to do</vt:lpstr>
      <vt:lpstr>Thank you. .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NETWORK TRAINING</dc:title>
  <dc:creator>Samiullah Channa</dc:creator>
  <cp:lastModifiedBy>MN</cp:lastModifiedBy>
  <cp:revision>100</cp:revision>
  <dcterms:created xsi:type="dcterms:W3CDTF">2006-08-16T00:00:00Z</dcterms:created>
  <dcterms:modified xsi:type="dcterms:W3CDTF">2013-07-02T05:48:19Z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(2)C4e4MPV5v0DhMtCdxX3FqdnYSw6Etg6v8tjWQCDdL/rCwuLNWXHXHdS1lMfrd1x+k5GrqwLs
oYXaJVLi0S5wJjQqElTH0mRWumT9t12LP8uPW9IrJzy+jnEkpilpDtPM1h5MuhqCFxF+UMQL
UFAAUpHAuZRh0efChwanwiyyStRGlQnDCjT9kM/77U8YF1s+5NkPuYmz8Jd/iwXoLI9SQHAk
GunrwMv6RcgeH4ja4Iex0</vt:lpwstr>
  </property>
  <property fmtid="{D5CDD505-2E9C-101B-9397-08002B2CF9AE}" pid="3" name="_ms_pID_7253431">
    <vt:lpwstr>6hDolAjiUttcQ/7dMPL9mxF/FVL+jMeU6w7zX+VsCVTkchDnftr
JwbxoHHyzx2/fJbWb7Ll3qv1VPkZQULb</vt:lpwstr>
  </property>
</Properties>
</file>